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 indent="2286000">
      <a:defRPr>
        <a:latin typeface="Arial"/>
        <a:ea typeface="Arial"/>
        <a:cs typeface="Arial"/>
        <a:sym typeface="Arial"/>
      </a:defRPr>
    </a:lvl6pPr>
    <a:lvl7pPr indent="2743200">
      <a:defRPr>
        <a:latin typeface="Arial"/>
        <a:ea typeface="Arial"/>
        <a:cs typeface="Arial"/>
        <a:sym typeface="Arial"/>
      </a:defRPr>
    </a:lvl7pPr>
    <a:lvl8pPr indent="3200400">
      <a:defRPr>
        <a:latin typeface="Arial"/>
        <a:ea typeface="Arial"/>
        <a:cs typeface="Arial"/>
        <a:sym typeface="Arial"/>
      </a:defRPr>
    </a:lvl8pPr>
    <a:lvl9pPr indent="3657600"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6106424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0" cy="22812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 lvl="0">
              <a:defRPr sz="1800"/>
            </a:pPr>
            <a:r>
              <a:rPr sz="2000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1792288" y="5367338"/>
            <a:ext cx="5486400" cy="149066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/>
          <a:lstStyle>
            <a:lvl1pPr algn="l">
              <a:defRPr sz="4000" cap="all"/>
            </a:lvl1pPr>
          </a:lstStyle>
          <a:p>
            <a:pPr lvl="0">
              <a:defRPr sz="1800" cap="none"/>
            </a:pPr>
            <a:r>
              <a:rPr sz="4000" cap="all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722312" y="1192213"/>
            <a:ext cx="7772401" cy="321468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4038600" cy="525780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79617"/>
            <a:ext cx="4040188" cy="6952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  <a:lvl2pPr marL="0" indent="457200">
              <a:spcBef>
                <a:spcPts val="500"/>
              </a:spcBef>
              <a:buSzTx/>
              <a:buNone/>
              <a:defRPr sz="2400"/>
            </a:lvl2pPr>
            <a:lvl3pPr marL="0" indent="914400">
              <a:spcBef>
                <a:spcPts val="500"/>
              </a:spcBef>
              <a:buSzTx/>
              <a:buNone/>
              <a:defRPr sz="2400"/>
            </a:lvl3pPr>
            <a:lvl4pPr marL="0" indent="1371600">
              <a:spcBef>
                <a:spcPts val="500"/>
              </a:spcBef>
              <a:buSzTx/>
              <a:buNone/>
              <a:defRPr sz="2400"/>
            </a:lvl4pPr>
            <a:lvl5pPr marL="0" indent="1828800">
              <a:spcBef>
                <a:spcPts val="500"/>
              </a:spcBef>
              <a:buSz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 lvl="0">
              <a:defRPr sz="1800"/>
            </a:pPr>
            <a:r>
              <a:rPr sz="2000"/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001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-36513" y="-26988"/>
            <a:ext cx="9925051" cy="708501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jpeg" descr="002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50825" y="-26988"/>
            <a:ext cx="914400" cy="688498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3779838" y="439738"/>
            <a:ext cx="443900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000"/>
              <a:t>Fakulteta </a:t>
            </a:r>
            <a:r>
              <a:rPr sz="2000">
                <a:solidFill>
                  <a:srgbClr val="CC0000"/>
                </a:solidFill>
              </a:rPr>
              <a:t>za gradbeništvo in geodezijo</a:t>
            </a:r>
          </a:p>
        </p:txBody>
      </p:sp>
      <p:sp>
        <p:nvSpPr>
          <p:cNvPr id="5" name="Shape 5"/>
          <p:cNvSpPr/>
          <p:nvPr/>
        </p:nvSpPr>
        <p:spPr>
          <a:xfrm>
            <a:off x="3729038" y="149225"/>
            <a:ext cx="2306548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000"/>
              <a:t>Univerza </a:t>
            </a:r>
            <a:r>
              <a:rPr sz="2000" i="1"/>
              <a:t>v Ljubljani</a:t>
            </a: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525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1945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517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6pPr>
      <a:lvl7pPr marL="31089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7pPr>
      <a:lvl8pPr marL="35661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8pPr>
      <a:lvl9pPr marL="40233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oran.turk@fgg.uni-lj.si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mailto:urska.bajc@fgg.uni-lj.si" TargetMode="External"/><Relationship Id="rId4" Type="http://schemas.openxmlformats.org/officeDocument/2006/relationships/hyperlink" Target="mailto:mitja.plos@fgg.uni-lj.s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535" y="332655"/>
            <a:ext cx="4968552" cy="6121258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3708400" y="3189332"/>
            <a:ext cx="5184775" cy="1408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lnSpc>
                <a:spcPct val="110000"/>
              </a:lnSpc>
            </a:pPr>
            <a:r>
              <a:rPr sz="4000">
                <a:solidFill>
                  <a:srgbClr val="FF0000"/>
                </a:solidFill>
              </a:rPr>
              <a:t>EU HARDWOODS</a:t>
            </a:r>
          </a:p>
          <a:p>
            <a:pPr lvl="0" algn="r"/>
            <a:r>
              <a:rPr sz="1400">
                <a:solidFill>
                  <a:srgbClr val="FF0000"/>
                </a:solidFill>
              </a:rPr>
              <a:t>Progress report from UL FGG – Paris meeting</a:t>
            </a:r>
          </a:p>
          <a:p>
            <a:pPr lvl="0" algn="ctr"/>
            <a:endParaRPr sz="1400">
              <a:solidFill>
                <a:srgbClr val="FF0000"/>
              </a:solidFill>
            </a:endParaRPr>
          </a:p>
          <a:p>
            <a:pPr lvl="0" algn="r"/>
            <a:r>
              <a:t>Goran Turk</a:t>
            </a:r>
            <a:r>
              <a:rPr sz="2000"/>
              <a:t> (UL FGG)</a:t>
            </a:r>
          </a:p>
        </p:txBody>
      </p:sp>
      <p:sp>
        <p:nvSpPr>
          <p:cNvPr id="46" name="Shape 46"/>
          <p:cNvSpPr/>
          <p:nvPr/>
        </p:nvSpPr>
        <p:spPr>
          <a:xfrm>
            <a:off x="3708400" y="4508500"/>
            <a:ext cx="5184775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r"/>
            <a:r>
              <a:t>Mitja Plos (UL FGG)</a:t>
            </a:r>
          </a:p>
          <a:p>
            <a:pPr lvl="0" algn="r"/>
            <a:r>
              <a:t>Urška Bajc (UL FGG)</a:t>
            </a:r>
          </a:p>
        </p:txBody>
      </p:sp>
      <p:pic>
        <p:nvPicPr>
          <p:cNvPr id="47" name="image4.jpeg"/>
          <p:cNvPicPr/>
          <p:nvPr/>
        </p:nvPicPr>
        <p:blipFill>
          <a:blip r:embed="rId3">
            <a:extLst/>
          </a:blip>
          <a:srcRect r="45274"/>
          <a:stretch>
            <a:fillRect/>
          </a:stretch>
        </p:blipFill>
        <p:spPr>
          <a:xfrm>
            <a:off x="7596336" y="5561986"/>
            <a:ext cx="1219200" cy="814387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image5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34286" y="5561986"/>
            <a:ext cx="1112838" cy="8143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535" y="332655"/>
            <a:ext cx="4968552" cy="6121258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/>
          <p:nvPr/>
        </p:nvSpPr>
        <p:spPr>
          <a:xfrm>
            <a:off x="3633450" y="2013558"/>
            <a:ext cx="5184775" cy="3289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r">
              <a:lnSpc>
                <a:spcPct val="110000"/>
              </a:lnSpc>
            </a:pPr>
            <a:endParaRPr sz="4000">
              <a:solidFill>
                <a:srgbClr val="00B050"/>
              </a:solidFill>
            </a:endParaRPr>
          </a:p>
          <a:p>
            <a:pPr lvl="0" algn="r"/>
            <a:endParaRPr sz="4000">
              <a:solidFill>
                <a:srgbClr val="00B050"/>
              </a:solidFill>
            </a:endParaRPr>
          </a:p>
          <a:p>
            <a:pPr lvl="0" algn="r"/>
            <a:r>
              <a:rPr sz="4400"/>
              <a:t>eu-hardwoods.eu</a:t>
            </a:r>
          </a:p>
          <a:p>
            <a:pPr lvl="0" algn="r"/>
            <a:endParaRPr sz="4000">
              <a:solidFill>
                <a:srgbClr val="00B050"/>
              </a:solidFill>
            </a:endParaRPr>
          </a:p>
          <a:p>
            <a:pPr lvl="0" algn="r"/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3"/>
              </a:rPr>
              <a:t>goran.turk@fgg.uni-lj.si</a:t>
            </a:r>
          </a:p>
          <a:p>
            <a:pPr lvl="0" algn="r"/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4"/>
              </a:rPr>
              <a:t>mitja.plos@fgg.uni-lj.si</a:t>
            </a:r>
          </a:p>
          <a:p>
            <a:pPr lvl="0" algn="r"/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5"/>
              </a:rPr>
              <a:t>urska.bajc@fgg.uni-lj.si</a:t>
            </a:r>
          </a:p>
        </p:txBody>
      </p:sp>
      <p:pic>
        <p:nvPicPr>
          <p:cNvPr id="77" name="image4.jpeg"/>
          <p:cNvPicPr/>
          <p:nvPr/>
        </p:nvPicPr>
        <p:blipFill>
          <a:blip r:embed="rId6">
            <a:extLst/>
          </a:blip>
          <a:srcRect r="45274"/>
          <a:stretch>
            <a:fillRect/>
          </a:stretch>
        </p:blipFill>
        <p:spPr>
          <a:xfrm>
            <a:off x="7596336" y="5561986"/>
            <a:ext cx="1219200" cy="814387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5.jpe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434286" y="5561986"/>
            <a:ext cx="1112838" cy="8143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1258887" y="1700212"/>
            <a:ext cx="7334249" cy="4375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LITERATURE SURVEY</a:t>
            </a:r>
          </a:p>
          <a:p>
            <a:pPr marL="179999" lvl="0" indent="-359999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marL="137500" lvl="0" indent="-317500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The extensive literature of the dissertation from Ulrich Hübner has been checked for existing data on mechanical properties of hardwood species</a:t>
            </a:r>
          </a:p>
          <a:p>
            <a:pPr marL="105750" lvl="0" indent="-285750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137500" lvl="0" indent="-317500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Data from only 7 papers was taken (Aicher, Bachle, Blass, Frese, Fruhwald, Glos, Lanvin)</a:t>
            </a:r>
          </a:p>
          <a:p>
            <a:pPr marL="105750" lvl="0" indent="-285750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137500" lvl="0" indent="-317500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Further research will be done on other more recent publications</a:t>
            </a:r>
          </a:p>
          <a:p>
            <a:pPr marL="105750" lvl="0" indent="-285750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137500" lvl="0" indent="-317500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Additional testing will be done within the project on Slovenian beech</a:t>
            </a:r>
          </a:p>
        </p:txBody>
      </p:sp>
      <p:pic>
        <p:nvPicPr>
          <p:cNvPr id="51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258887" y="1700212"/>
            <a:ext cx="8353426" cy="3321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GATHERED DATA</a:t>
            </a: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</p:txBody>
      </p:sp>
      <p:pic>
        <p:nvPicPr>
          <p:cNvPr id="54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5" name="Table 55"/>
          <p:cNvGraphicFramePr/>
          <p:nvPr/>
        </p:nvGraphicFramePr>
        <p:xfrm>
          <a:off x="1397621" y="2304353"/>
          <a:ext cx="7050340" cy="37080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84355"/>
                <a:gridCol w="1362954"/>
                <a:gridCol w="984357"/>
                <a:gridCol w="1060075"/>
                <a:gridCol w="936846"/>
                <a:gridCol w="721400"/>
                <a:gridCol w="1000348"/>
              </a:tblGrid>
              <a:tr h="53513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 b="1"/>
                        <a:t>Species</a:t>
                      </a:r>
                    </a:p>
                  </a:txBody>
                  <a:tcPr marL="9261" marR="9261" marT="9261" marB="9261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 b="1"/>
                        <a:t>Country</a:t>
                      </a:r>
                    </a:p>
                  </a:txBody>
                  <a:tcPr marL="9261" marR="9261" marT="9261" marB="9261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 b="1"/>
                        <a:t>Density MOR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 b="1"/>
                        <a:t>Bending MOR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 b="1"/>
                        <a:t>Tension</a:t>
                      </a:r>
                    </a:p>
                  </a:txBody>
                  <a:tcPr marL="9261" marR="9261" marT="9261" marB="9261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 b="1"/>
                        <a:t>MOE</a:t>
                      </a:r>
                    </a:p>
                  </a:txBody>
                  <a:tcPr marL="9261" marR="9261" marT="9261" marB="9261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 b="1"/>
                        <a:t>MOEdyn</a:t>
                      </a:r>
                    </a:p>
                  </a:txBody>
                  <a:tcPr marL="9261" marR="9261" marT="9261" marB="9261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628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Beech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Germany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84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84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7815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Beech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Switzerland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628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Beech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Germany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27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7815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Ash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Switzerland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32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32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32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32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628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Beech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Germany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1561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840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486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628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Beech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Germany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2151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628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Beech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Germany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69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6289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Beech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Germany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219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  <a:tr h="269604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Oak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France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420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420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1700"/>
                        <a:t>420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700"/>
                        <a:t> </a:t>
                      </a:r>
                    </a:p>
                  </a:txBody>
                  <a:tcPr marL="9261" marR="9261" marT="9261" marB="9261" anchor="b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473032" y="1871528"/>
            <a:ext cx="7411187" cy="3232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FURTHER TESTING</a:t>
            </a: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Expand the data with visual, non-destructive and destructive data for single lamellas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Within the EU Hardwoods project tension tests will be done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Later bending tests on single lamellas and on glulam beams will also be done</a:t>
            </a:r>
          </a:p>
        </p:txBody>
      </p:sp>
      <p:pic>
        <p:nvPicPr>
          <p:cNvPr id="58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1258887" y="1700212"/>
            <a:ext cx="8353426" cy="2648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FURTHER TESTING - Material</a:t>
            </a: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Beech wood (</a:t>
            </a:r>
            <a:r>
              <a:rPr sz="2000" i="1">
                <a:solidFill>
                  <a:srgbClr val="0033CC"/>
                </a:solidFill>
              </a:rPr>
              <a:t>Fagus sylvatica</a:t>
            </a:r>
            <a:r>
              <a:rPr sz="2000">
                <a:solidFill>
                  <a:srgbClr val="0033CC"/>
                </a:solidFill>
              </a:rPr>
              <a:t>) from Slovenia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200 logs from sawmill GG Novo Mesto d.d.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Minimal length 3 m</a:t>
            </a:r>
          </a:p>
        </p:txBody>
      </p:sp>
      <p:pic>
        <p:nvPicPr>
          <p:cNvPr id="61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1258887" y="1700212"/>
            <a:ext cx="8353426" cy="3816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FURTHER TESTING - Sample</a:t>
            </a: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4 pieces from each log = 800 pieces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Dimensions: 48 mm x 150 mm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200 pieces for tension tests on single lamellas (EU Hardwood)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200 pieces for bending tests on single lamellas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400 pieces for the production of glulam beams</a:t>
            </a:r>
          </a:p>
        </p:txBody>
      </p:sp>
      <p:pic>
        <p:nvPicPr>
          <p:cNvPr id="64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258887" y="1700212"/>
            <a:ext cx="8353426" cy="2648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FURTHER TESTING - Glulam</a:t>
            </a: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40 glulam beams – 5 lamellas per height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Glulam beams dimensions: 150 mm x 240 mm x 5000 mm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Glulam beams production at glulam company HOJA d.d.</a:t>
            </a:r>
          </a:p>
        </p:txBody>
      </p:sp>
      <p:pic>
        <p:nvPicPr>
          <p:cNvPr id="67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1258887" y="1700212"/>
            <a:ext cx="8353426" cy="3816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FURTHER TESTING – NDT + Destructive tests</a:t>
            </a: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Visual grading (DIN 4074-5, KAR, BS 5756)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Longitudinal Eigen frequency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Transverse Eigen frequency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Speed of ultrasound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Destructive testing</a:t>
            </a:r>
          </a:p>
        </p:txBody>
      </p:sp>
      <p:pic>
        <p:nvPicPr>
          <p:cNvPr id="70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1258887" y="1700212"/>
            <a:ext cx="8353426" cy="4401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sz="2000">
                <a:solidFill>
                  <a:srgbClr val="FF0000"/>
                </a:solidFill>
              </a:rPr>
              <a:t>DISSEMINATION</a:t>
            </a:r>
          </a:p>
          <a:p>
            <a:pPr lvl="0">
              <a:spcBef>
                <a:spcPts val="600"/>
              </a:spcBef>
            </a:pPr>
            <a:endParaRPr sz="2000">
              <a:solidFill>
                <a:srgbClr val="FF0000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Project logo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LinkedIN project page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Updated web page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Presentation of the project at a small WoodWisdom-NET+ conference in Slovenia (second year round)</a:t>
            </a:r>
          </a:p>
          <a:p>
            <a:pPr lvl="0" indent="-323999">
              <a:buClr>
                <a:srgbClr val="0033CC"/>
              </a:buClr>
              <a:buSzPct val="100000"/>
              <a:buFont typeface="Arial"/>
              <a:buChar char="•"/>
            </a:pPr>
            <a:endParaRPr sz="2000">
              <a:solidFill>
                <a:srgbClr val="0033CC"/>
              </a:solidFill>
            </a:endParaRPr>
          </a:p>
          <a:p>
            <a:pPr marL="35999" lvl="0" indent="-359999">
              <a:buClr>
                <a:srgbClr val="0033CC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0033CC"/>
                </a:solidFill>
              </a:rPr>
              <a:t>FVA will present a paper at the International Scientific Conference on Hardwood Processing in Quebec City</a:t>
            </a:r>
          </a:p>
        </p:txBody>
      </p:sp>
      <p:pic>
        <p:nvPicPr>
          <p:cNvPr id="73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84368" y="5373216"/>
            <a:ext cx="1080000" cy="13297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(4:3)</PresentationFormat>
  <Paragraphs>159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Helvetica Neue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Plos</dc:creator>
  <cp:lastModifiedBy>Mitja Plos</cp:lastModifiedBy>
  <cp:revision>2</cp:revision>
  <dcterms:modified xsi:type="dcterms:W3CDTF">2015-06-25T12:30:47Z</dcterms:modified>
</cp:coreProperties>
</file>